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4" r:id="rId4"/>
    <p:sldId id="280" r:id="rId5"/>
    <p:sldId id="278" r:id="rId6"/>
    <p:sldId id="266" r:id="rId7"/>
    <p:sldId id="268" r:id="rId8"/>
    <p:sldId id="269" r:id="rId9"/>
    <p:sldId id="270" r:id="rId10"/>
    <p:sldId id="262" r:id="rId11"/>
    <p:sldId id="272" r:id="rId12"/>
    <p:sldId id="273" r:id="rId13"/>
    <p:sldId id="276" r:id="rId14"/>
    <p:sldId id="267" r:id="rId15"/>
    <p:sldId id="260" r:id="rId16"/>
    <p:sldId id="25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A23E-0081-4B77-9618-71E218C8E1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7365-36DE-4E4A-B32C-E40330B10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Richard\Music\iTunes\iTunes%20Music\Compilations\Halloween%20Favorites\07%20Frankenstein%20(Mary%20Shelley's)%20%5bOr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Richard\Music\iTunes\iTunes%20Music\Pachelbel%20Society%20Orchestra\Pachelbel_%20Canon%20in%20D%20Major%20-%20Bach_%20Viol\01%20Canon%20in%20D%20Major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Richard\Music\iTunes\iTunes%20Music\Compilations\Classics%20for%20the%20Heart\04%20Moonlight%20Sonata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34290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Malgun Gothic" pitchFamily="34" charset="-127"/>
                <a:ea typeface="Malgun Gothic" pitchFamily="34" charset="-127"/>
              </a:rPr>
              <a:t>Frankenstein</a:t>
            </a:r>
            <a:r>
              <a:rPr lang="en-US" sz="3600" dirty="0" smtClean="0"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sz="3600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3600" b="1" dirty="0" smtClean="0">
                <a:latin typeface="Malgun Gothic" pitchFamily="34" charset="-127"/>
                <a:ea typeface="Malgun Gothic" pitchFamily="34" charset="-127"/>
              </a:rPr>
              <a:t>by</a:t>
            </a:r>
            <a:br>
              <a:rPr lang="en-US" sz="3600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3600" b="1" dirty="0" smtClean="0">
                <a:latin typeface="Malgun Gothic" pitchFamily="34" charset="-127"/>
                <a:ea typeface="Malgun Gothic" pitchFamily="34" charset="-127"/>
              </a:rPr>
              <a:t>Mary (</a:t>
            </a:r>
            <a:r>
              <a:rPr lang="en-US" sz="3600" b="1" dirty="0" err="1" smtClean="0">
                <a:latin typeface="Malgun Gothic" pitchFamily="34" charset="-127"/>
                <a:ea typeface="Malgun Gothic" pitchFamily="34" charset="-127"/>
              </a:rPr>
              <a:t>Wollestonecraft</a:t>
            </a:r>
            <a:r>
              <a:rPr lang="en-US" sz="3600" b="1" dirty="0" smtClean="0">
                <a:latin typeface="Malgun Gothic" pitchFamily="34" charset="-127"/>
                <a:ea typeface="Malgun Gothic" pitchFamily="34" charset="-127"/>
              </a:rPr>
              <a:t>-Godwin)Shelley</a:t>
            </a:r>
            <a:endParaRPr lang="en-US" sz="3600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4" name="Picture 3" descr="Frankenstein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0"/>
            <a:ext cx="1828800" cy="2133600"/>
          </a:xfrm>
          <a:prstGeom prst="rect">
            <a:avLst/>
          </a:prstGeom>
        </p:spPr>
      </p:pic>
      <p:pic>
        <p:nvPicPr>
          <p:cNvPr id="5" name="Picture 4" descr="Frankenstein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10000"/>
            <a:ext cx="1828800" cy="2133600"/>
          </a:xfrm>
          <a:prstGeom prst="rect">
            <a:avLst/>
          </a:prstGeom>
        </p:spPr>
      </p:pic>
      <p:pic>
        <p:nvPicPr>
          <p:cNvPr id="6" name="Picture 5" descr="Frankenstein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810000"/>
            <a:ext cx="1828800" cy="2133600"/>
          </a:xfrm>
          <a:prstGeom prst="rect">
            <a:avLst/>
          </a:prstGeom>
        </p:spPr>
      </p:pic>
      <p:pic>
        <p:nvPicPr>
          <p:cNvPr id="7" name="Picture 6" descr="Frankenstein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810000"/>
            <a:ext cx="1828800" cy="2133600"/>
          </a:xfrm>
          <a:prstGeom prst="rect">
            <a:avLst/>
          </a:prstGeom>
        </p:spPr>
      </p:pic>
      <p:pic>
        <p:nvPicPr>
          <p:cNvPr id="9" name="07 Frankenstein (Mary Shelley's) [O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617220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8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dirty="0"/>
          </a:p>
          <a:p>
            <a:pPr>
              <a:buNone/>
            </a:pPr>
            <a:endParaRPr lang="en-US" sz="24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Malgun Gothic" pitchFamily="34" charset="-127"/>
                <a:ea typeface="Malgun Gothic" pitchFamily="34" charset="-127"/>
              </a:rPr>
              <a:t>  In Gothic poetry, the dry, orderly stanzas were replaced by </a:t>
            </a:r>
            <a:r>
              <a:rPr lang="en-US" sz="3200" b="1" dirty="0" smtClean="0">
                <a:latin typeface="Malgun Gothic" pitchFamily="34" charset="-127"/>
                <a:ea typeface="Malgun Gothic" pitchFamily="34" charset="-127"/>
              </a:rPr>
              <a:t>lyrical and passionate </a:t>
            </a:r>
            <a:r>
              <a:rPr lang="en-US" sz="3200" dirty="0" smtClean="0">
                <a:latin typeface="Malgun Gothic" pitchFamily="34" charset="-127"/>
                <a:ea typeface="Malgun Gothic" pitchFamily="34" charset="-127"/>
              </a:rPr>
              <a:t>cries.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Malgun Gothic" pitchFamily="34" charset="-127"/>
                <a:ea typeface="Malgun Gothic" pitchFamily="34" charset="-127"/>
              </a:rPr>
              <a:t>  The dry, pedantic stanzas of Samuel Johnson and Alexander Pope fell out of fashion, and the lyrical and passionate cries of Byron and Shelley were greatly appreciated.</a:t>
            </a:r>
          </a:p>
        </p:txBody>
      </p:sp>
    </p:spTree>
    <p:custDataLst>
      <p:tags r:id="rId1"/>
    </p:custDataLst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Celia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By Alexander Pope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Celia, we know, is sixty-five,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Yet Celia's face is seventeen;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Thus winter in her breast must live,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While summer in her face is seen.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How cruel Celia's fate, who hence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Our heart's devotion cannot try;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Too pretty for our reverence,</a:t>
            </a:r>
            <a:br>
              <a:rPr lang="en-US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Too ancient for our gallantry!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advTm="726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Bereavement</a:t>
            </a:r>
          </a:p>
          <a:p>
            <a:pPr algn="ctr">
              <a:buNone/>
            </a:pP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By Percy B. Shelley</a:t>
            </a:r>
          </a:p>
          <a:p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How stern are the woes of the desolate mourner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As he bends in still grief o'er the hallowed bier,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As </a:t>
            </a:r>
            <a:r>
              <a:rPr lang="en-US" dirty="0" err="1" smtClean="0">
                <a:latin typeface="Malgun Gothic" pitchFamily="34" charset="-127"/>
                <a:ea typeface="Malgun Gothic" pitchFamily="34" charset="-127"/>
              </a:rPr>
              <a:t>enanguished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he turns from the laugh of the scorner,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And drops to perfection's remembrance a tear;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When floods of despair down his pale cheeks are streaming,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When no blissful hope on his bosom is beaming,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Or, if lulled for a while, soon he starts from his dreaming,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And finds torn the soft ties to affection so dear.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Ah, when shall day dawn on the night of the grave,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Or summer succeed to the winter of death?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Rest </a:t>
            </a:r>
            <a:r>
              <a:rPr lang="en-US" dirty="0" err="1" smtClean="0">
                <a:latin typeface="Malgun Gothic" pitchFamily="34" charset="-127"/>
                <a:ea typeface="Malgun Gothic" pitchFamily="34" charset="-127"/>
              </a:rPr>
              <a:t>awhle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, hapless victim! and Heaven will save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The spirit that hath faded away with the breath.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Eternity points, in its amaranth bower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Where no clouds of fate o'er the sweet prospect lour,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Unspeakable pleasure, of goodness the dower, </a:t>
            </a:r>
          </a:p>
          <a:p>
            <a:pPr algn="ctr">
              <a:buNone/>
            </a:pP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When woe fades away like the mist of the heath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Tm="1089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>
                <a:latin typeface="Malgun Gothic" pitchFamily="34" charset="-127"/>
                <a:ea typeface="Malgun Gothic" pitchFamily="34" charset="-127"/>
              </a:rPr>
              <a:t>Mary Shelley</a:t>
            </a:r>
            <a:br>
              <a:rPr lang="en-US" sz="4000" b="1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4000" b="1" smtClean="0">
                <a:latin typeface="Malgun Gothic" pitchFamily="34" charset="-127"/>
                <a:ea typeface="Malgun Gothic" pitchFamily="34" charset="-127"/>
              </a:rPr>
              <a:t>Her novel - Frankenstein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In the novel, </a:t>
            </a:r>
            <a:r>
              <a:rPr lang="en-US" sz="2000" i="1" dirty="0" smtClean="0">
                <a:latin typeface="Malgun Gothic" pitchFamily="34" charset="-127"/>
                <a:ea typeface="Malgun Gothic" pitchFamily="34" charset="-127"/>
              </a:rPr>
              <a:t>Frankenstein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, the brutal aspects of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human beings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are explored through the development of characters. 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eaLnBrk="1" hangingPunct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A major theme in the novel </a:t>
            </a:r>
            <a:r>
              <a:rPr lang="en-US" sz="2000" i="1" dirty="0" smtClean="0">
                <a:latin typeface="Malgun Gothic" pitchFamily="34" charset="-127"/>
                <a:ea typeface="Malgun Gothic" pitchFamily="34" charset="-127"/>
              </a:rPr>
              <a:t>Frankenstein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is the treatment of the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poor and uneducated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people in society. 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eaLnBrk="1" hangingPunct="1"/>
            <a:r>
              <a:rPr lang="en-US" sz="2000" i="1" dirty="0" smtClean="0">
                <a:latin typeface="Malgun Gothic" pitchFamily="34" charset="-127"/>
                <a:ea typeface="Malgun Gothic" pitchFamily="34" charset="-127"/>
              </a:rPr>
              <a:t>Frankenstein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was first published under the name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“anonymous.”</a:t>
            </a:r>
          </a:p>
          <a:p>
            <a:pPr eaLnBrk="1" hangingPunct="1">
              <a:buFont typeface="Arial" charset="0"/>
              <a:buNone/>
            </a:pPr>
            <a:endParaRPr lang="en-US" sz="2000" b="1" dirty="0" smtClean="0">
              <a:latin typeface="Malgun Gothic" pitchFamily="34" charset="-127"/>
              <a:ea typeface="Malgun Gothic" pitchFamily="34" charset="-127"/>
            </a:endParaRPr>
          </a:p>
          <a:p>
            <a:pPr eaLnBrk="1" hangingPunct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Originally,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2 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publishers rejected the novel, but today more than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40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movie versions have been released and millions of copies published. 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pPr eaLnBrk="1" hangingPunct="1"/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One third of the novel is written from the point of view of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 the creature.</a:t>
            </a:r>
            <a:r>
              <a:rPr lang="en-US" sz="2000" dirty="0" smtClean="0">
                <a:latin typeface="Malgun Gothic" pitchFamily="34" charset="-127"/>
                <a:ea typeface="Malgun Gothic" pitchFamily="34" charset="-127"/>
              </a:rPr>
              <a:t> The one violent act of nature that repeats throughout the novel is </a:t>
            </a: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lightning.</a:t>
            </a:r>
            <a:endParaRPr lang="en-US" sz="2000" dirty="0" smtClean="0">
              <a:latin typeface="Malgun Gothic" pitchFamily="34" charset="-127"/>
              <a:ea typeface="Malgun Gothic" pitchFamily="34" charset="-127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Court Case 2008-2009</a:t>
            </a:r>
            <a:endParaRPr lang="en-US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4" name="Content Placeholder 3" descr="2008-2009        Court Case          Frankenstein      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3149600" cy="2362200"/>
          </a:xfrm>
        </p:spPr>
      </p:pic>
      <p:pic>
        <p:nvPicPr>
          <p:cNvPr id="5" name="Picture 4" descr="2008-2009        Court Case          Frankenstein      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3000"/>
            <a:ext cx="3149600" cy="2362200"/>
          </a:xfrm>
          <a:prstGeom prst="rect">
            <a:avLst/>
          </a:prstGeom>
        </p:spPr>
      </p:pic>
      <p:pic>
        <p:nvPicPr>
          <p:cNvPr id="7" name="Picture 6" descr="2009-2010 Court Case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962400"/>
            <a:ext cx="3149600" cy="2438400"/>
          </a:xfrm>
          <a:prstGeom prst="rect">
            <a:avLst/>
          </a:prstGeom>
        </p:spPr>
      </p:pic>
      <p:pic>
        <p:nvPicPr>
          <p:cNvPr id="8" name="Picture 7" descr="2009-2010 Court Case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962400"/>
            <a:ext cx="3149600" cy="236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Court Case 2009-2010</a:t>
            </a:r>
            <a:endParaRPr lang="en-US" dirty="0"/>
          </a:p>
        </p:txBody>
      </p:sp>
      <p:pic>
        <p:nvPicPr>
          <p:cNvPr id="4" name="Content Placeholder 3" descr="2009-2010 Court Case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219200"/>
            <a:ext cx="3429000" cy="2571750"/>
          </a:xfrm>
        </p:spPr>
      </p:pic>
      <p:pic>
        <p:nvPicPr>
          <p:cNvPr id="5" name="Picture 4" descr="2009-2010 Court Cas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19200"/>
            <a:ext cx="3429000" cy="2551813"/>
          </a:xfrm>
          <a:prstGeom prst="rect">
            <a:avLst/>
          </a:prstGeom>
        </p:spPr>
      </p:pic>
      <p:pic>
        <p:nvPicPr>
          <p:cNvPr id="10" name="Picture 9" descr="2009-2010 Court Case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962400"/>
            <a:ext cx="3429000" cy="2571750"/>
          </a:xfrm>
          <a:prstGeom prst="rect">
            <a:avLst/>
          </a:prstGeom>
        </p:spPr>
      </p:pic>
      <p:pic>
        <p:nvPicPr>
          <p:cNvPr id="11" name="Picture 10" descr="2009-2010 Court Case (4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962400"/>
            <a:ext cx="3454400" cy="2590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Court Case 2010-2011</a:t>
            </a:r>
            <a:endParaRPr lang="en-US" dirty="0"/>
          </a:p>
        </p:txBody>
      </p:sp>
      <p:pic>
        <p:nvPicPr>
          <p:cNvPr id="5" name="Picture 4" descr="2-4-11 Period 4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95400"/>
            <a:ext cx="3454400" cy="2590800"/>
          </a:xfrm>
          <a:prstGeom prst="rect">
            <a:avLst/>
          </a:prstGeom>
        </p:spPr>
      </p:pic>
      <p:pic>
        <p:nvPicPr>
          <p:cNvPr id="6" name="Picture 5" descr="2-4-11 Period 4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038600"/>
            <a:ext cx="3505201" cy="2570481"/>
          </a:xfrm>
          <a:prstGeom prst="rect">
            <a:avLst/>
          </a:prstGeom>
        </p:spPr>
      </p:pic>
      <p:pic>
        <p:nvPicPr>
          <p:cNvPr id="7" name="Picture 6" descr="Period 6 2-10-11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038600"/>
            <a:ext cx="3429000" cy="2590800"/>
          </a:xfrm>
          <a:prstGeom prst="rect">
            <a:avLst/>
          </a:prstGeom>
        </p:spPr>
      </p:pic>
      <p:pic>
        <p:nvPicPr>
          <p:cNvPr id="9" name="Content Placeholder 8" descr="Period 6 2-11-11 (24)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724400" y="1295400"/>
            <a:ext cx="3454400" cy="2590800"/>
          </a:xfrm>
        </p:spPr>
      </p:pic>
    </p:spTree>
    <p:custDataLst>
      <p:tags r:id="rId1"/>
    </p:custDataLst>
  </p:cSld>
  <p:clrMapOvr>
    <a:masterClrMapping/>
  </p:clrMapOvr>
  <p:transition advTm="97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Themes &amp; Court Case Terms</a:t>
            </a:r>
            <a:endParaRPr lang="en-US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4" name="Content Placeholder 3" descr="1 - Title - Second Sli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4539945"/>
          </a:xfrm>
        </p:spPr>
      </p:pic>
    </p:spTree>
    <p:custDataLst>
      <p:tags r:id="rId1"/>
    </p:custDataLst>
  </p:cSld>
  <p:clrMapOvr>
    <a:masterClrMapping/>
  </p:clrMapOvr>
  <p:transition advTm="78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Mary Shelley (1797-1851) was born in England.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Her father, William Godwin, was a philosopher &amp; writer.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Her mother, 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Mary </a:t>
            </a:r>
            <a:r>
              <a:rPr lang="en-US" dirty="0" err="1" smtClean="0">
                <a:latin typeface="Malgun Gothic" pitchFamily="34" charset="-127"/>
                <a:ea typeface="Malgun Gothic" pitchFamily="34" charset="-127"/>
              </a:rPr>
              <a:t>Wollenstonecraft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, was a feminist &amp; writer.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Mary’s mother died 11 days after giving birth to her.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Mary was a voracious reader who was influenced by the writers who were friends of her father.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Mary Shelley faced tragedy and adversity, growing up without her mother and later experiencing the death of her own children.   </a:t>
            </a:r>
          </a:p>
          <a:p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In 1814, Mary met her future husband, Percy Shelley.</a:t>
            </a:r>
          </a:p>
          <a:p>
            <a:pPr lvl="0"/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She got the idea to write </a:t>
            </a:r>
            <a:r>
              <a:rPr lang="en-US" b="1" i="1" dirty="0" smtClean="0">
                <a:latin typeface="Malgun Gothic" pitchFamily="34" charset="-127"/>
                <a:ea typeface="Malgun Gothic" pitchFamily="34" charset="-127"/>
              </a:rPr>
              <a:t>Frankenstein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when British poet Lord Byron suggested a group of his guests, including Shelley, write 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ghost stories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to pass time. 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3600" b="1" dirty="0" smtClean="0">
                <a:latin typeface="Malgun Gothic" pitchFamily="34" charset="-127"/>
                <a:ea typeface="Malgun Gothic" pitchFamily="34" charset="-127"/>
              </a:rPr>
              <a:t>The Age of Romanticism &amp; Gothic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Mary Shelley grew up and wrote during the Age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of 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Romanticism (1798-1832),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when the importance of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intellectual thinking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was replaced by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the importance of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feelings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The period of Romanticism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focused on nature and the common people.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It also allowed people to become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interested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in the mysterious and the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supernatural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Romantics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believed that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natural human goodness was held back by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civilization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The 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emphasis of the period was on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the darker aspects of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human nature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This new thinking led the way for writers, such as Mary Shelley, and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the genre of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 Gothic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literature</a:t>
            </a:r>
            <a:r>
              <a:rPr lang="en-US" sz="2400" dirty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where elements of horror and romance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are mixed </a:t>
            </a:r>
            <a:r>
              <a:rPr lang="en-US" sz="2400" b="1" dirty="0">
                <a:latin typeface="Malgun Gothic" pitchFamily="34" charset="-127"/>
                <a:ea typeface="Malgun Gothic" pitchFamily="34" charset="-127"/>
              </a:rPr>
              <a:t>together  in 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stories</a:t>
            </a:r>
            <a:r>
              <a:rPr lang="en-US" sz="2400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endParaRPr lang="en-US" sz="2400" dirty="0">
              <a:latin typeface="Malgun Gothic" pitchFamily="34" charset="-127"/>
              <a:ea typeface="Malgun Gothic" pitchFamily="34" charset="-127"/>
            </a:endParaRPr>
          </a:p>
          <a:p>
            <a:endParaRPr lang="en-US" sz="2400" dirty="0" smtClean="0"/>
          </a:p>
          <a:p>
            <a:endParaRPr lang="en-US" sz="2400" dirty="0">
              <a:latin typeface="Malgun Gothic" pitchFamily="34" charset="-127"/>
              <a:ea typeface="Malgun Gothic" pitchFamily="34" charset="-127"/>
            </a:endParaRPr>
          </a:p>
        </p:txBody>
      </p:sp>
    </p:spTree>
    <p:custDataLst>
      <p:tags r:id="rId1"/>
    </p:custDataLst>
  </p:cSld>
  <p:clrMapOvr>
    <a:masterClrMapping/>
  </p:clrMapOvr>
  <p:transition advTm="1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sz="3200" b="1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sz="3200" b="1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3200" b="1" smtClean="0">
                <a:latin typeface="Malgun Gothic" pitchFamily="34" charset="-127"/>
                <a:ea typeface="Malgun Gothic" pitchFamily="34" charset="-127"/>
              </a:rPr>
              <a:t>The Age of Romanticism &amp; Gothic Literature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In Gothic writing, the individual takes center stage, along with human emotion, intuition, and an awe of nature. </a:t>
            </a:r>
          </a:p>
          <a:p>
            <a:pPr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There was a progression of thought that exposed humans as </a:t>
            </a:r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vicious and perverse.</a:t>
            </a:r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  </a:t>
            </a:r>
          </a:p>
          <a:p>
            <a:pPr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Additionally, writers thought that perhaps the light of civilization </a:t>
            </a:r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might not always triumph over darkness.</a:t>
            </a:r>
          </a:p>
          <a:p>
            <a:pPr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An important element of the whole romantic movement was an emphasis on the natural – the darker aspects of existence.  </a:t>
            </a:r>
          </a:p>
          <a:p>
            <a:pPr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Eighteenth century thinking, which had viewed life by </a:t>
            </a:r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the bright light of reason, made a transition to the nineteenth century thinking which dared to acknowledge that humans could be dark and evil.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3200" b="1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sz="3200" b="1" smtClean="0">
                <a:latin typeface="Malgun Gothic" pitchFamily="34" charset="-127"/>
                <a:ea typeface="Malgun Gothic" pitchFamily="34" charset="-127"/>
              </a:rPr>
            </a:br>
            <a:r>
              <a:rPr lang="en-US" sz="3200" b="1" smtClean="0">
                <a:latin typeface="Malgun Gothic" pitchFamily="34" charset="-127"/>
                <a:ea typeface="Malgun Gothic" pitchFamily="34" charset="-127"/>
              </a:rPr>
              <a:t>The Age of Romanticism &amp; Gothic Literature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u="sng" smtClean="0">
                <a:latin typeface="Malgun Gothic" pitchFamily="34" charset="-127"/>
                <a:ea typeface="Malgun Gothic" pitchFamily="34" charset="-127"/>
              </a:rPr>
              <a:t>The Darkness of the Human Soul</a:t>
            </a:r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lvl="1"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In every human, there is a </a:t>
            </a:r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hard core darkness and violence</a:t>
            </a:r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lvl="1"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Because this darkness is a universal condition of human nature, it can never be truly overcome, only limited or restrained.</a:t>
            </a:r>
          </a:p>
          <a:p>
            <a:pPr lvl="1" eaLnBrk="1" hangingPunct="1"/>
            <a:r>
              <a:rPr lang="en-US" sz="2200" smtClean="0">
                <a:latin typeface="Malgun Gothic" pitchFamily="34" charset="-127"/>
                <a:ea typeface="Malgun Gothic" pitchFamily="34" charset="-127"/>
              </a:rPr>
              <a:t>The darkness of human nature is related to emotion and stands in contrast to the light of reason.</a:t>
            </a:r>
          </a:p>
          <a:p>
            <a:pPr lvl="1" eaLnBrk="1" hangingPunct="1"/>
            <a:r>
              <a:rPr lang="en-US" sz="2200" b="1" smtClean="0">
                <a:latin typeface="Malgun Gothic" pitchFamily="34" charset="-127"/>
                <a:ea typeface="Malgun Gothic" pitchFamily="34" charset="-127"/>
              </a:rPr>
              <a:t>The darkness of the human soul may turn outward, causing pain and sorrow to others.  At the same time, it causes as much or more suffering from within.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/>
          <a:lstStyle/>
          <a:p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Elements of the Gothic genre reached beyond literature.  In </a:t>
            </a:r>
            <a:r>
              <a:rPr lang="en-US" sz="1800" b="1" dirty="0" smtClean="0">
                <a:latin typeface="Malgun Gothic" pitchFamily="34" charset="-127"/>
                <a:ea typeface="Malgun Gothic" pitchFamily="34" charset="-127"/>
              </a:rPr>
              <a:t>architecture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, the classic and symmetrical style of buildings gave way to </a:t>
            </a:r>
            <a:r>
              <a:rPr lang="en-US" sz="1800" b="1" dirty="0" smtClean="0">
                <a:latin typeface="Malgun Gothic" pitchFamily="34" charset="-127"/>
                <a:ea typeface="Malgun Gothic" pitchFamily="34" charset="-127"/>
              </a:rPr>
              <a:t>the rigid Gothic style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 descr="Classic Sty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667000"/>
            <a:ext cx="2082800" cy="1143000"/>
          </a:xfrm>
          <a:prstGeom prst="rect">
            <a:avLst/>
          </a:prstGeom>
        </p:spPr>
      </p:pic>
      <p:pic>
        <p:nvPicPr>
          <p:cNvPr id="7" name="Picture 6" descr="Classic Styl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962400"/>
            <a:ext cx="2057400" cy="1143000"/>
          </a:xfrm>
          <a:prstGeom prst="rect">
            <a:avLst/>
          </a:prstGeom>
        </p:spPr>
      </p:pic>
      <p:pic>
        <p:nvPicPr>
          <p:cNvPr id="8" name="Picture 7" descr="Classic Style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5334000"/>
            <a:ext cx="2057400" cy="1142999"/>
          </a:xfrm>
          <a:prstGeom prst="rect">
            <a:avLst/>
          </a:prstGeom>
        </p:spPr>
      </p:pic>
      <p:pic>
        <p:nvPicPr>
          <p:cNvPr id="9" name="Picture 8" descr="Gothic Styl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667000"/>
            <a:ext cx="2057400" cy="1143000"/>
          </a:xfrm>
          <a:prstGeom prst="rect">
            <a:avLst/>
          </a:prstGeom>
        </p:spPr>
      </p:pic>
      <p:pic>
        <p:nvPicPr>
          <p:cNvPr id="11" name="Picture 10" descr="Gothic Style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3962400"/>
            <a:ext cx="2057400" cy="1143000"/>
          </a:xfrm>
          <a:prstGeom prst="rect">
            <a:avLst/>
          </a:prstGeom>
        </p:spPr>
      </p:pic>
      <p:pic>
        <p:nvPicPr>
          <p:cNvPr id="12" name="Picture 11" descr="Gothic Style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5257800"/>
            <a:ext cx="2057400" cy="114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Paintings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 lvl="0"/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In </a:t>
            </a:r>
            <a:r>
              <a:rPr lang="en-US" sz="1800" b="1" dirty="0" smtClean="0">
                <a:latin typeface="Malgun Gothic" pitchFamily="34" charset="-127"/>
                <a:ea typeface="Malgun Gothic" pitchFamily="34" charset="-127"/>
              </a:rPr>
              <a:t>paintings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, the decorative landscapes were replaced by </a:t>
            </a:r>
            <a:r>
              <a:rPr lang="en-US" sz="1800" b="1" dirty="0" smtClean="0">
                <a:latin typeface="Malgun Gothic" pitchFamily="34" charset="-127"/>
                <a:ea typeface="Malgun Gothic" pitchFamily="34" charset="-127"/>
              </a:rPr>
              <a:t>the impressions of naturalistic impressions of swirling waters and stormy skies</a:t>
            </a:r>
            <a:r>
              <a:rPr lang="en-US" sz="18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Decorative 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438400"/>
            <a:ext cx="2133600" cy="1219200"/>
          </a:xfrm>
          <a:prstGeom prst="rect">
            <a:avLst/>
          </a:prstGeom>
        </p:spPr>
      </p:pic>
      <p:pic>
        <p:nvPicPr>
          <p:cNvPr id="5" name="Picture 4" descr="Decorative Landscap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810000"/>
            <a:ext cx="2133599" cy="1295400"/>
          </a:xfrm>
          <a:prstGeom prst="rect">
            <a:avLst/>
          </a:prstGeom>
        </p:spPr>
      </p:pic>
      <p:pic>
        <p:nvPicPr>
          <p:cNvPr id="6" name="Picture 5" descr="Decorative Landscape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5257800"/>
            <a:ext cx="2133600" cy="1295400"/>
          </a:xfrm>
          <a:prstGeom prst="rect">
            <a:avLst/>
          </a:prstGeom>
        </p:spPr>
      </p:pic>
      <p:pic>
        <p:nvPicPr>
          <p:cNvPr id="7" name="Picture 6" descr="Naturalistic Impressi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2438400"/>
            <a:ext cx="2133600" cy="1219200"/>
          </a:xfrm>
          <a:prstGeom prst="rect">
            <a:avLst/>
          </a:prstGeom>
        </p:spPr>
      </p:pic>
      <p:pic>
        <p:nvPicPr>
          <p:cNvPr id="8" name="Picture 7" descr="Naturalistic Impression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3733800"/>
            <a:ext cx="2133600" cy="1295400"/>
          </a:xfrm>
          <a:prstGeom prst="rect">
            <a:avLst/>
          </a:prstGeom>
        </p:spPr>
      </p:pic>
      <p:pic>
        <p:nvPicPr>
          <p:cNvPr id="9" name="Picture 8" descr="Naturalistic Impression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5181600"/>
            <a:ext cx="2133600" cy="129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In 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music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the orderly progressions of Bach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 gave way to the tempest of Beethoven. </a:t>
            </a:r>
          </a:p>
          <a:p>
            <a:pPr lvl="0"/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Johann Sebastian Bach</a:t>
            </a:r>
          </a:p>
          <a:p>
            <a:pPr lvl="0"/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lvl="0">
              <a:buNone/>
            </a:pP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lvl="0">
              <a:buNone/>
            </a:pP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endParaRPr lang="en-US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01 Canon in D Majo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6172200" y="2895600"/>
            <a:ext cx="533400" cy="533400"/>
          </a:xfrm>
          <a:prstGeom prst="rect">
            <a:avLst/>
          </a:prstGeom>
        </p:spPr>
      </p:pic>
      <p:pic>
        <p:nvPicPr>
          <p:cNvPr id="9" name="Picture 8" descr="Johann Sebastian B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352800"/>
            <a:ext cx="2971800" cy="3325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Mary Shelley </a:t>
            </a:r>
            <a:br>
              <a:rPr lang="en-US" b="1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Gothic Style -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In 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music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, the orderly progressions of Bach gave way to 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the tempest of Beethoven</a:t>
            </a:r>
            <a:r>
              <a:rPr lang="en-US" dirty="0" smtClean="0"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pPr lvl="0"/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Ludwig Van Beethoven </a:t>
            </a: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lvl="0"/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lvl="0">
              <a:buNone/>
            </a:pP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 lvl="0">
              <a:buNone/>
            </a:pPr>
            <a:endParaRPr lang="en-US" dirty="0" smtClean="0">
              <a:latin typeface="Malgun Gothic" pitchFamily="34" charset="-127"/>
              <a:ea typeface="Malgun Gothic" pitchFamily="34" charset="-127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8" name="04 Moonlight Sona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3048000"/>
            <a:ext cx="533400" cy="533400"/>
          </a:xfrm>
          <a:prstGeom prst="rect">
            <a:avLst/>
          </a:prstGeom>
        </p:spPr>
      </p:pic>
      <p:pic>
        <p:nvPicPr>
          <p:cNvPr id="10" name="Picture 9" descr="Ludwig Van Beethov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657600"/>
            <a:ext cx="3352800" cy="2909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7.8|0.2|26.2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6|5.6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13.7|26.8|1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5.3|4.3|0.9|11.9|4.1|7.6|13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4|56.3|8|7.5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12.3|6.4|3.6|2.4|2.5|2.9|15.7|1.6|2.3|3.2|0.6|2.7|12.3|1.8|2.2|3.4|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7.8|13.4|1.1|1.6|8.7|4.3|2.4|2.7|1.7|2.4|12.9|5.9|2.4|6.6|4.3|2.2|6.5|6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21.1|1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3.1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7.8|14.7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899</Words>
  <Application>Microsoft Office PowerPoint</Application>
  <PresentationFormat>On-screen Show (4:3)</PresentationFormat>
  <Paragraphs>90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Frankenstein by Mary (Wollestonecraft-Godwin)Shelley</vt:lpstr>
      <vt:lpstr>Mary Shelley Biography</vt:lpstr>
      <vt:lpstr>Mary Shelley  The Age of Romanticism &amp; Gothic Literature</vt:lpstr>
      <vt:lpstr>Mary Shelley  The Age of Romanticism &amp; Gothic Literature</vt:lpstr>
      <vt:lpstr>Mary Shelley  The Age of Romanticism &amp; Gothic Literature</vt:lpstr>
      <vt:lpstr>Mary Shelley  Gothic Style - Architecture</vt:lpstr>
      <vt:lpstr>Mary Shelley  Gothic Style - Paintings</vt:lpstr>
      <vt:lpstr>Mary Shelley  Gothic Style - Music</vt:lpstr>
      <vt:lpstr>Mary Shelley  Gothic Style - Music</vt:lpstr>
      <vt:lpstr>Mary Shelley  Gothic Style - Poetry</vt:lpstr>
      <vt:lpstr>Mary Shelley  Gothic Style - Poetry</vt:lpstr>
      <vt:lpstr>Mary Shelley  Gothic Style - Poetry</vt:lpstr>
      <vt:lpstr>Mary Shelley Her novel - Frankenstein</vt:lpstr>
      <vt:lpstr>Court Case 2008-2009</vt:lpstr>
      <vt:lpstr>Court Case 2009-2010</vt:lpstr>
      <vt:lpstr>Court Case 2010-2011</vt:lpstr>
      <vt:lpstr>Themes &amp; Court Case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Frankenstein by Mary Shelley</dc:title>
  <dc:creator>Richard</dc:creator>
  <cp:lastModifiedBy>Richard</cp:lastModifiedBy>
  <cp:revision>111</cp:revision>
  <dcterms:created xsi:type="dcterms:W3CDTF">2011-12-16T15:44:03Z</dcterms:created>
  <dcterms:modified xsi:type="dcterms:W3CDTF">2012-02-13T18:42:01Z</dcterms:modified>
</cp:coreProperties>
</file>